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24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EB64458-39A1-498D-90BE-7F0DF6CCFD9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EA34931-A599-41D1-BC35-C3D41902F28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4458-39A1-498D-90BE-7F0DF6CCFD9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4931-A599-41D1-BC35-C3D41902F2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4458-39A1-498D-90BE-7F0DF6CCFD9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4931-A599-41D1-BC35-C3D41902F2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4458-39A1-498D-90BE-7F0DF6CCFD9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4931-A599-41D1-BC35-C3D41902F2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4458-39A1-498D-90BE-7F0DF6CCFD9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4931-A599-41D1-BC35-C3D41902F2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4458-39A1-498D-90BE-7F0DF6CCFD9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4931-A599-41D1-BC35-C3D41902F2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4458-39A1-498D-90BE-7F0DF6CCFD9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4931-A599-41D1-BC35-C3D41902F2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4458-39A1-498D-90BE-7F0DF6CCFD9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4931-A599-41D1-BC35-C3D41902F2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4458-39A1-498D-90BE-7F0DF6CCFD9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4931-A599-41D1-BC35-C3D41902F2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4458-39A1-498D-90BE-7F0DF6CCFD9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4931-A599-41D1-BC35-C3D41902F28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4458-39A1-498D-90BE-7F0DF6CCFD9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4931-A599-41D1-BC35-C3D41902F2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EB64458-39A1-498D-90BE-7F0DF6CCFD9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EA34931-A599-41D1-BC35-C3D41902F2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Chapter 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Early Childhood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</a:t>
            </a:r>
            <a:r>
              <a:rPr lang="en-US" dirty="0" smtClean="0"/>
              <a:t>indergarten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1837 first kindergarten opened in Germany.</a:t>
            </a:r>
          </a:p>
          <a:p>
            <a:r>
              <a:rPr lang="en-US" dirty="0" smtClean="0"/>
              <a:t>Curriculum stressed play</a:t>
            </a:r>
          </a:p>
          <a:p>
            <a:r>
              <a:rPr lang="en-US" dirty="0" smtClean="0"/>
              <a:t>1856 first American kindergarten was opened in </a:t>
            </a:r>
            <a:r>
              <a:rPr lang="en-US" dirty="0" err="1" smtClean="0"/>
              <a:t>Margerenthia</a:t>
            </a:r>
            <a:r>
              <a:rPr lang="en-US" dirty="0" smtClean="0"/>
              <a:t> </a:t>
            </a:r>
            <a:r>
              <a:rPr lang="en-US" dirty="0" err="1" smtClean="0"/>
              <a:t>Schursz</a:t>
            </a:r>
            <a:r>
              <a:rPr lang="en-US" dirty="0" smtClean="0"/>
              <a:t> home.</a:t>
            </a:r>
          </a:p>
          <a:p>
            <a:r>
              <a:rPr lang="en-US" dirty="0" smtClean="0"/>
              <a:t>Today they are part of most public schools.</a:t>
            </a:r>
          </a:p>
          <a:p>
            <a:r>
              <a:rPr lang="en-US" dirty="0" smtClean="0"/>
              <a:t>3 scheduling patterns: half-day, full-day, and full-day/alternating day sessions.</a:t>
            </a:r>
            <a:endParaRPr lang="en-US" dirty="0"/>
          </a:p>
        </p:txBody>
      </p:sp>
      <p:pic>
        <p:nvPicPr>
          <p:cNvPr id="1026" name="Picture 2" descr="C:\Users\aelapierre\AppData\Local\Microsoft\Windows\Temporary Internet Files\Content.IE5\900YMUV1\Prospect%20Kindergarten%20logo%20Colo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2120900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elapierre\AppData\Local\Microsoft\Windows\Temporary Internet Files\Content.IE5\AKEEDKC4\kindergarte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4539"/>
            <a:ext cx="2438400" cy="145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9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School-Age Child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care before and/or after school</a:t>
            </a:r>
          </a:p>
          <a:p>
            <a:r>
              <a:rPr lang="en-US" dirty="0" smtClean="0"/>
              <a:t>Do homework, play games, and other activates</a:t>
            </a:r>
            <a:endParaRPr lang="en-US" dirty="0"/>
          </a:p>
        </p:txBody>
      </p:sp>
      <p:pic>
        <p:nvPicPr>
          <p:cNvPr id="2050" name="Picture 2" descr="C:\Users\aelapierre\AppData\Local\Microsoft\Windows\Temporary Internet Files\Content.IE5\0UY78QZ2\School_20Kid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08" y="3454526"/>
            <a:ext cx="4831898" cy="28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45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447800"/>
            <a:ext cx="7024744" cy="722864"/>
          </a:xfrm>
        </p:spPr>
        <p:txBody>
          <a:bodyPr/>
          <a:lstStyle/>
          <a:p>
            <a:r>
              <a:rPr lang="en-US" dirty="0" smtClean="0"/>
              <a:t>Parent Cooperatives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by parents who wish to take part in their children’s preschool experience.</a:t>
            </a:r>
          </a:p>
          <a:p>
            <a:r>
              <a:rPr lang="en-US" dirty="0" smtClean="0"/>
              <a:t>There are advantages and disadvantages.</a:t>
            </a:r>
          </a:p>
          <a:p>
            <a:r>
              <a:rPr lang="en-US" dirty="0" smtClean="0"/>
              <a:t>Usually operate for two or three hours for two to five days each week</a:t>
            </a:r>
          </a:p>
          <a:p>
            <a:r>
              <a:rPr lang="en-US" dirty="0" smtClean="0"/>
              <a:t>Fees are low due to parent involvement. </a:t>
            </a:r>
            <a:endParaRPr lang="en-US" dirty="0"/>
          </a:p>
        </p:txBody>
      </p:sp>
      <p:pic>
        <p:nvPicPr>
          <p:cNvPr id="3074" name="Picture 2" descr="C:\Users\aelapierre\AppData\Local\Microsoft\Windows\Temporary Internet Files\Content.IE5\900YMUV1\parents-day-clip-art4[1]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22764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elapierre\AppData\Local\Microsoft\Windows\Temporary Internet Files\Content.IE5\LHXU5T31\money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901825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Laboratory School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purpose is to train future teachers</a:t>
            </a:r>
          </a:p>
          <a:p>
            <a:r>
              <a:rPr lang="en-US" dirty="0" smtClean="0"/>
              <a:t>Also called campus schools</a:t>
            </a:r>
          </a:p>
          <a:p>
            <a:r>
              <a:rPr lang="en-US" dirty="0" smtClean="0"/>
              <a:t>Located on college campuses</a:t>
            </a:r>
            <a:endParaRPr lang="en-US" dirty="0"/>
          </a:p>
        </p:txBody>
      </p:sp>
      <p:pic>
        <p:nvPicPr>
          <p:cNvPr id="4099" name="Picture 3" descr="C:\Users\aelapierre\AppData\Local\Microsoft\Windows\Temporary Internet Files\Content.IE5\0UY78QZ2\school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16289"/>
            <a:ext cx="5767388" cy="333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School Child Care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Little Squires at OHS</a:t>
            </a:r>
          </a:p>
          <a:p>
            <a:r>
              <a:rPr lang="en-US" dirty="0" smtClean="0"/>
              <a:t>Work with preschool children</a:t>
            </a:r>
          </a:p>
          <a:p>
            <a:r>
              <a:rPr lang="en-US" dirty="0" smtClean="0"/>
              <a:t>Students plan and present the curriculum under teacher supervision.</a:t>
            </a:r>
            <a:endParaRPr lang="en-US" dirty="0"/>
          </a:p>
        </p:txBody>
      </p:sp>
      <p:pic>
        <p:nvPicPr>
          <p:cNvPr id="5122" name="Picture 2" descr="C:\Users\aelapierre\AppData\Local\Microsoft\Windows\Temporary Internet Files\Content.IE5\UEMU710U\lesson-pla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30956"/>
            <a:ext cx="2546350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elapierre\AppData\Local\Microsoft\Windows\Temporary Internet Files\Content.IE5\0UY78QZ2\page8_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91000"/>
            <a:ext cx="2941918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2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Sponsorship of Early Childhood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types </a:t>
            </a:r>
            <a:r>
              <a:rPr lang="en-US" b="1" dirty="0" smtClean="0"/>
              <a:t>public</a:t>
            </a:r>
            <a:r>
              <a:rPr lang="en-US" dirty="0" smtClean="0"/>
              <a:t>, </a:t>
            </a:r>
            <a:r>
              <a:rPr lang="en-US" b="1" dirty="0" smtClean="0"/>
              <a:t>private</a:t>
            </a:r>
            <a:r>
              <a:rPr lang="en-US" dirty="0" smtClean="0"/>
              <a:t>, and </a:t>
            </a:r>
            <a:r>
              <a:rPr lang="en-US" b="1" dirty="0" smtClean="0"/>
              <a:t>employer-sponsored </a:t>
            </a:r>
            <a:r>
              <a:rPr lang="en-US" dirty="0" smtClean="0"/>
              <a:t>centers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48877"/>
            <a:ext cx="7024744" cy="1221787"/>
          </a:xfrm>
        </p:spPr>
        <p:txBody>
          <a:bodyPr/>
          <a:lstStyle/>
          <a:p>
            <a:r>
              <a:rPr lang="en-US" dirty="0" smtClean="0"/>
              <a:t>Public Sponsorship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Funded by federal, state, or local governments.</a:t>
            </a:r>
          </a:p>
          <a:p>
            <a:r>
              <a:rPr lang="en-US" dirty="0" smtClean="0"/>
              <a:t>Example- Head Start</a:t>
            </a:r>
          </a:p>
          <a:p>
            <a:r>
              <a:rPr lang="en-US" dirty="0" smtClean="0"/>
              <a:t>Little to no fee</a:t>
            </a:r>
            <a:endParaRPr lang="en-US" dirty="0"/>
          </a:p>
        </p:txBody>
      </p:sp>
      <p:pic>
        <p:nvPicPr>
          <p:cNvPr id="6146" name="Picture 2" descr="C:\Users\aelapierre\AppData\Local\Microsoft\Windows\Temporary Internet Files\Content.IE5\900YMUV1\Government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2971800" cy="265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1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Private Sponsorship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Privately owned centers</a:t>
            </a:r>
          </a:p>
          <a:p>
            <a:r>
              <a:rPr lang="en-US" dirty="0" smtClean="0"/>
              <a:t>Parent pay fees to cover cost</a:t>
            </a:r>
          </a:p>
          <a:p>
            <a:r>
              <a:rPr lang="en-US" dirty="0" smtClean="0"/>
              <a:t>Operated by a church, hospital, charitable organizations, or independent owners.</a:t>
            </a:r>
          </a:p>
          <a:p>
            <a:r>
              <a:rPr lang="en-US" dirty="0" smtClean="0"/>
              <a:t>National child care chains</a:t>
            </a:r>
            <a:endParaRPr lang="en-US" dirty="0"/>
          </a:p>
        </p:txBody>
      </p:sp>
      <p:pic>
        <p:nvPicPr>
          <p:cNvPr id="10242" name="Picture 2" descr="C:\Users\aelapierre\AppData\Local\Microsoft\Windows\Temporary Internet Files\Content.IE5\S2EHNH2W\church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4911844"/>
            <a:ext cx="1933575" cy="14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elapierre\AppData\Local\Microsoft\Windows\Temporary Internet Files\Content.IE5\UEMU710U\hospital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029200"/>
            <a:ext cx="2057400" cy="131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elapierre\AppData\Local\Microsoft\Windows\Temporary Internet Files\Content.IE5\LHXU5T31\Payroll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5000"/>
            <a:ext cx="163899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0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Employer Sponsorship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Employer may pay part or all of the costs</a:t>
            </a:r>
          </a:p>
          <a:p>
            <a:r>
              <a:rPr lang="en-US" dirty="0" smtClean="0"/>
              <a:t>Reduce the conflict between family and work responsibilities.</a:t>
            </a:r>
          </a:p>
          <a:p>
            <a:r>
              <a:rPr lang="en-US" dirty="0" smtClean="0"/>
              <a:t>See chart 2-7 on page 36</a:t>
            </a:r>
          </a:p>
          <a:p>
            <a:r>
              <a:rPr lang="en-US" dirty="0" smtClean="0"/>
              <a:t>On-site center</a:t>
            </a:r>
          </a:p>
          <a:p>
            <a:r>
              <a:rPr lang="en-US" dirty="0" smtClean="0"/>
              <a:t>Off-site center</a:t>
            </a:r>
          </a:p>
          <a:p>
            <a:r>
              <a:rPr lang="en-US" dirty="0" smtClean="0"/>
              <a:t>Vendor provided centers</a:t>
            </a:r>
          </a:p>
          <a:p>
            <a:r>
              <a:rPr lang="en-US" dirty="0" smtClean="0"/>
              <a:t>Voucher provided by company</a:t>
            </a:r>
          </a:p>
          <a:p>
            <a:r>
              <a:rPr lang="en-US" dirty="0" smtClean="0"/>
              <a:t>Sick child care</a:t>
            </a:r>
          </a:p>
          <a:p>
            <a:r>
              <a:rPr lang="en-US" dirty="0" smtClean="0"/>
              <a:t>Referral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Selecting a child Care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Parents want their child to be safe</a:t>
            </a:r>
          </a:p>
          <a:p>
            <a:r>
              <a:rPr lang="en-US" dirty="0" smtClean="0"/>
              <a:t>Promotes all areas of child development</a:t>
            </a:r>
          </a:p>
          <a:p>
            <a:r>
              <a:rPr lang="en-US" dirty="0" smtClean="0"/>
              <a:t>Coast and location</a:t>
            </a:r>
          </a:p>
          <a:p>
            <a:r>
              <a:rPr lang="en-US" dirty="0" smtClean="0"/>
              <a:t>Quality of program</a:t>
            </a:r>
          </a:p>
          <a:p>
            <a:r>
              <a:rPr lang="en-US" dirty="0" smtClean="0"/>
              <a:t>Training and experience of the staff</a:t>
            </a:r>
          </a:p>
          <a:p>
            <a:r>
              <a:rPr lang="en-US" dirty="0" smtClean="0"/>
              <a:t>Staff turnover rates</a:t>
            </a:r>
            <a:endParaRPr lang="en-US" dirty="0"/>
          </a:p>
        </p:txBody>
      </p:sp>
      <p:pic>
        <p:nvPicPr>
          <p:cNvPr id="7172" name="Picture 4" descr="C:\Users\aelapierre\AppData\Local\Microsoft\Windows\Temporary Internet Files\Content.IE5\S2EHNH2W\Countin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22" y="4267200"/>
            <a:ext cx="2271713" cy="230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7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Types of Early Childhood Programs.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247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Family child care</a:t>
            </a:r>
          </a:p>
          <a:p>
            <a:r>
              <a:rPr lang="en-US" dirty="0" smtClean="0"/>
              <a:t>Child care center</a:t>
            </a:r>
          </a:p>
          <a:p>
            <a:r>
              <a:rPr lang="en-US" dirty="0" smtClean="0"/>
              <a:t>Montessori school</a:t>
            </a:r>
          </a:p>
          <a:p>
            <a:r>
              <a:rPr lang="en-US" dirty="0" smtClean="0"/>
              <a:t>Head start</a:t>
            </a:r>
          </a:p>
          <a:p>
            <a:r>
              <a:rPr lang="en-US" dirty="0" smtClean="0"/>
              <a:t>Kindergarten</a:t>
            </a:r>
          </a:p>
          <a:p>
            <a:r>
              <a:rPr lang="en-US" dirty="0" smtClean="0"/>
              <a:t>School-age child care</a:t>
            </a:r>
          </a:p>
          <a:p>
            <a:r>
              <a:rPr lang="en-US" dirty="0" smtClean="0"/>
              <a:t>Parent cooperatives</a:t>
            </a:r>
          </a:p>
          <a:p>
            <a:r>
              <a:rPr lang="en-US" dirty="0" smtClean="0"/>
              <a:t>Laboratory schools</a:t>
            </a:r>
          </a:p>
          <a:p>
            <a:r>
              <a:rPr lang="en-US" dirty="0" smtClean="0"/>
              <a:t>High school child care programs</a:t>
            </a:r>
          </a:p>
          <a:p>
            <a:endParaRPr lang="en-US" dirty="0"/>
          </a:p>
        </p:txBody>
      </p:sp>
      <p:pic>
        <p:nvPicPr>
          <p:cNvPr id="1026" name="Picture 2" descr="C:\Users\aelapierre\AppData\Local\Microsoft\Windows\Temporary Internet Files\Content.IE5\AKEEDKC4\Holiday_clip_art_76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71" y="2286000"/>
            <a:ext cx="3026978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8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Selection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options</a:t>
            </a:r>
          </a:p>
          <a:p>
            <a:r>
              <a:rPr lang="en-US" dirty="0" smtClean="0"/>
              <a:t>Call available programs and ask questions</a:t>
            </a:r>
          </a:p>
          <a:p>
            <a:r>
              <a:rPr lang="en-US" dirty="0" smtClean="0"/>
              <a:t>Visit the center</a:t>
            </a:r>
          </a:p>
          <a:p>
            <a:r>
              <a:rPr lang="en-US" dirty="0" smtClean="0"/>
              <a:t>May want to bring their child to see how the child responds</a:t>
            </a:r>
            <a:endParaRPr lang="en-US" dirty="0"/>
          </a:p>
        </p:txBody>
      </p:sp>
      <p:pic>
        <p:nvPicPr>
          <p:cNvPr id="8194" name="Picture 2" descr="C:\Users\aelapierre\AppData\Local\Microsoft\Windows\Temporary Internet Files\Content.IE5\AKEEDKC4\Bb-Hand-find-select-person-in-line-of-peop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4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Center Accreditation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Being accredited certifies that a set of standards has been met</a:t>
            </a:r>
          </a:p>
          <a:p>
            <a:r>
              <a:rPr lang="en-US" dirty="0" smtClean="0"/>
              <a:t> The National Academy of Early Childhood Programs administers a voluntary accreditation system.</a:t>
            </a:r>
          </a:p>
          <a:p>
            <a:r>
              <a:rPr lang="en-US" dirty="0" smtClean="0"/>
              <a:t>Public recognition is the main benefit of achieving accreditation status.</a:t>
            </a:r>
          </a:p>
          <a:p>
            <a:r>
              <a:rPr lang="en-US" dirty="0" smtClean="0"/>
              <a:t>Accreditation has improved program quality.</a:t>
            </a:r>
            <a:endParaRPr lang="en-US" dirty="0"/>
          </a:p>
        </p:txBody>
      </p:sp>
      <p:pic>
        <p:nvPicPr>
          <p:cNvPr id="9218" name="Picture 2" descr="C:\Users\aelapierre\AppData\Local\Microsoft\Windows\Temporary Internet Files\Content.IE5\S2EHNH2W\th-29od0o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05400"/>
            <a:ext cx="1657350" cy="144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elapierre\AppData\Local\Microsoft\Windows\Temporary Internet Files\Content.IE5\UEMU710U\green-checkmar200px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31838"/>
            <a:ext cx="1403350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7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505200"/>
            <a:ext cx="6777317" cy="2781748"/>
          </a:xfrm>
        </p:spPr>
        <p:txBody>
          <a:bodyPr/>
          <a:lstStyle/>
          <a:p>
            <a:r>
              <a:rPr lang="en-US" dirty="0" smtClean="0"/>
              <a:t>Brain research shows that children learn from the earliest moments of life.</a:t>
            </a:r>
          </a:p>
          <a:p>
            <a:r>
              <a:rPr lang="en-US" dirty="0" smtClean="0"/>
              <a:t>Learning is the most rapid from birth to 5.</a:t>
            </a:r>
          </a:p>
          <a:p>
            <a:r>
              <a:rPr lang="en-US" dirty="0" smtClean="0"/>
              <a:t>A challenging environment can help children develop cognitively, emotionally, socially, and physically</a:t>
            </a:r>
            <a:endParaRPr lang="en-US" dirty="0"/>
          </a:p>
        </p:txBody>
      </p:sp>
      <p:pic>
        <p:nvPicPr>
          <p:cNvPr id="2050" name="Picture 2" descr="C:\Users\aelapierre\AppData\Local\Microsoft\Windows\Temporary Internet Files\Content.IE5\UEMU710U\kids_brai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0"/>
            <a:ext cx="294679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5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Child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895600"/>
            <a:ext cx="6777317" cy="3010348"/>
          </a:xfrm>
        </p:spPr>
        <p:txBody>
          <a:bodyPr/>
          <a:lstStyle/>
          <a:p>
            <a:r>
              <a:rPr lang="en-US" dirty="0" smtClean="0"/>
              <a:t>Most common other than family care</a:t>
            </a:r>
          </a:p>
          <a:p>
            <a:r>
              <a:rPr lang="en-US" dirty="0" smtClean="0"/>
              <a:t>Must be licensed</a:t>
            </a:r>
          </a:p>
          <a:p>
            <a:r>
              <a:rPr lang="en-US" dirty="0" smtClean="0"/>
              <a:t>Some provide mainly custodial care (meeting the child’s physical needs)</a:t>
            </a:r>
          </a:p>
          <a:p>
            <a:r>
              <a:rPr lang="en-US" dirty="0" smtClean="0"/>
              <a:t>Homes where caregiver has early childhood training will provide developmentally appropriate activities.</a:t>
            </a:r>
            <a:endParaRPr lang="en-US" dirty="0"/>
          </a:p>
        </p:txBody>
      </p:sp>
      <p:pic>
        <p:nvPicPr>
          <p:cNvPr id="3074" name="Picture 2" descr="C:\Users\aelapierre\AppData\Local\Microsoft\Windows\Temporary Internet Files\Content.IE5\UEMU710U\132905965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2743200" cy="269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5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Care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to provide care and an education</a:t>
            </a:r>
          </a:p>
          <a:p>
            <a:r>
              <a:rPr lang="en-US" dirty="0" smtClean="0"/>
              <a:t>Curriculum emphasizes the whole child</a:t>
            </a:r>
          </a:p>
          <a:p>
            <a:r>
              <a:rPr lang="en-US" dirty="0" smtClean="0"/>
              <a:t>Most open early and close around 6:00 or 7:00</a:t>
            </a:r>
          </a:p>
          <a:p>
            <a:r>
              <a:rPr lang="en-US" dirty="0" smtClean="0"/>
              <a:t>State licensing rules influence the program.</a:t>
            </a:r>
          </a:p>
          <a:p>
            <a:r>
              <a:rPr lang="en-US" dirty="0" smtClean="0"/>
              <a:t>The program should meet the needs in all areas of development.</a:t>
            </a:r>
            <a:endParaRPr lang="en-US" dirty="0"/>
          </a:p>
        </p:txBody>
      </p:sp>
      <p:pic>
        <p:nvPicPr>
          <p:cNvPr id="4098" name="Picture 2" descr="C:\Users\aelapierre\AppData\Local\Microsoft\Windows\Temporary Internet Files\Content.IE5\5K0NCWRL\teacherreadin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66044"/>
            <a:ext cx="2120900" cy="169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2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516" y="8382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Montessori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21873"/>
            <a:ext cx="6777317" cy="3508977"/>
          </a:xfrm>
        </p:spPr>
        <p:txBody>
          <a:bodyPr/>
          <a:lstStyle/>
          <a:p>
            <a:r>
              <a:rPr lang="en-US" dirty="0" smtClean="0"/>
              <a:t>Maria Montessori developed her own method of educations. (She lived in Italy and had a degree in medicine)</a:t>
            </a:r>
          </a:p>
          <a:p>
            <a:r>
              <a:rPr lang="en-US" dirty="0" smtClean="0"/>
              <a:t>Children learn best by being active.</a:t>
            </a:r>
          </a:p>
          <a:p>
            <a:r>
              <a:rPr lang="en-US" dirty="0" smtClean="0"/>
              <a:t>First Montessori school was in Rome.</a:t>
            </a:r>
          </a:p>
          <a:p>
            <a:endParaRPr lang="en-US" dirty="0"/>
          </a:p>
        </p:txBody>
      </p:sp>
      <p:pic>
        <p:nvPicPr>
          <p:cNvPr id="5123" name="Picture 3" descr="C:\Users\aelapierre\AppData\Local\Microsoft\Windows\Temporary Internet Files\Content.IE5\AKEEDKC4\clip-art-crafts-80564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33" y="4114800"/>
            <a:ext cx="3244576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7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Montessori Schools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8548"/>
          </a:xfrm>
        </p:spPr>
        <p:txBody>
          <a:bodyPr>
            <a:normAutofit/>
          </a:bodyPr>
          <a:lstStyle/>
          <a:p>
            <a:r>
              <a:rPr lang="en-US" dirty="0" smtClean="0"/>
              <a:t>Stress proper nutrition, cleanliness, manners, and sensory training.</a:t>
            </a:r>
          </a:p>
          <a:p>
            <a:r>
              <a:rPr lang="en-US" dirty="0" smtClean="0"/>
              <a:t>Children’s senses were trained and they learned to think.</a:t>
            </a:r>
          </a:p>
          <a:p>
            <a:r>
              <a:rPr lang="en-US" dirty="0" smtClean="0"/>
              <a:t>Self-education- “learn how to learn”</a:t>
            </a:r>
          </a:p>
          <a:p>
            <a:r>
              <a:rPr lang="en-US" dirty="0" smtClean="0"/>
              <a:t>Independence is stressed</a:t>
            </a:r>
          </a:p>
          <a:p>
            <a:r>
              <a:rPr lang="en-US" dirty="0" smtClean="0"/>
              <a:t>Teachers provide little help</a:t>
            </a:r>
          </a:p>
          <a:p>
            <a:r>
              <a:rPr lang="en-US" dirty="0" smtClean="0"/>
              <a:t>Academics are stressed but first sensory training must be mastered.</a:t>
            </a:r>
            <a:endParaRPr lang="en-US" dirty="0"/>
          </a:p>
        </p:txBody>
      </p:sp>
      <p:pic>
        <p:nvPicPr>
          <p:cNvPr id="6146" name="Picture 2" descr="C:\Users\aelapierre\AppData\Local\Microsoft\Windows\Temporary Internet Files\Content.IE5\UEMU710U\think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96540"/>
            <a:ext cx="1981200" cy="300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elapierre\AppData\Local\Microsoft\Windows\Temporary Internet Files\Content.IE5\LHXU5T31\Manner Word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523999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64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sz="4400" dirty="0" smtClean="0"/>
              <a:t>Head Start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Started by the government</a:t>
            </a:r>
          </a:p>
          <a:p>
            <a:r>
              <a:rPr lang="en-US" dirty="0" smtClean="0"/>
              <a:t>Provide child care and education for four and five year olds from low income families</a:t>
            </a:r>
          </a:p>
          <a:p>
            <a:r>
              <a:rPr lang="en-US" dirty="0" smtClean="0"/>
              <a:t>One of the most successful preschool and family support programs in the country</a:t>
            </a:r>
          </a:p>
          <a:p>
            <a:r>
              <a:rPr lang="en-US" dirty="0" smtClean="0"/>
              <a:t>Open year round</a:t>
            </a:r>
          </a:p>
          <a:p>
            <a:r>
              <a:rPr lang="en-US" dirty="0" smtClean="0"/>
              <a:t>build self-esteem, self-confidence, curiosity, and self-discipline.</a:t>
            </a:r>
          </a:p>
          <a:p>
            <a:r>
              <a:rPr lang="en-US" dirty="0" smtClean="0"/>
              <a:t>parent involvement is important</a:t>
            </a:r>
          </a:p>
          <a:p>
            <a:r>
              <a:rPr lang="en-US" dirty="0" smtClean="0"/>
              <a:t>Once they enter school they are more likely to be successful.</a:t>
            </a:r>
          </a:p>
          <a:p>
            <a:endParaRPr lang="en-US" dirty="0"/>
          </a:p>
        </p:txBody>
      </p:sp>
      <p:pic>
        <p:nvPicPr>
          <p:cNvPr id="7172" name="Picture 4" descr="C:\Users\aelapierre\AppData\Local\Microsoft\Windows\Temporary Internet Files\Content.IE5\0UY78QZ2\self-esteem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159353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elapierre\AppData\Local\Microsoft\Windows\Temporary Internet Files\Content.IE5\900YMUV1\succes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05400"/>
            <a:ext cx="1583939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941" y="2563415"/>
            <a:ext cx="6777317" cy="3508977"/>
          </a:xfrm>
        </p:spPr>
        <p:txBody>
          <a:bodyPr/>
          <a:lstStyle/>
          <a:p>
            <a:r>
              <a:rPr lang="en-US" dirty="0" smtClean="0"/>
              <a:t>Nutrition is a vital part of the program</a:t>
            </a:r>
          </a:p>
          <a:p>
            <a:r>
              <a:rPr lang="en-US" dirty="0" smtClean="0"/>
              <a:t>Goal is to help children make healthy food choices and develop good eating habits.</a:t>
            </a:r>
          </a:p>
          <a:p>
            <a:r>
              <a:rPr lang="en-US" dirty="0" smtClean="0"/>
              <a:t>Dental, medical, and mental health services are provided.</a:t>
            </a:r>
          </a:p>
          <a:p>
            <a:endParaRPr lang="en-US" dirty="0"/>
          </a:p>
        </p:txBody>
      </p:sp>
      <p:pic>
        <p:nvPicPr>
          <p:cNvPr id="8196" name="Picture 4" descr="C:\Users\aelapierre\AppData\Local\Microsoft\Windows\Temporary Internet Files\Content.IE5\5K0NCWRL\nutrition_balan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715565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elapierre\AppData\Local\Microsoft\Windows\Temporary Internet Files\Content.IE5\UEMU710U\dientes-lech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07" y="4191000"/>
            <a:ext cx="1695263" cy="224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elapierre\AppData\Local\Microsoft\Windows\Temporary Internet Files\Content.IE5\AKEEDKC4\medicine_and_Stethoscop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724400"/>
            <a:ext cx="1447800" cy="148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4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306</TotalTime>
  <Words>692</Words>
  <Application>Microsoft Office PowerPoint</Application>
  <PresentationFormat>On-screen Show (4:3)</PresentationFormat>
  <Paragraphs>109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Chapter 2  </vt:lpstr>
      <vt:lpstr>Types of Early Childhood Programs.</vt:lpstr>
      <vt:lpstr>PowerPoint Presentation</vt:lpstr>
      <vt:lpstr>Family Child Care</vt:lpstr>
      <vt:lpstr>Child Care Centers</vt:lpstr>
      <vt:lpstr>Montessori Schools</vt:lpstr>
      <vt:lpstr>Montessori Schools Approach</vt:lpstr>
      <vt:lpstr>           Head Start </vt:lpstr>
      <vt:lpstr>Head Start</vt:lpstr>
      <vt:lpstr>Kindergarten</vt:lpstr>
      <vt:lpstr>School-Age Child Care</vt:lpstr>
      <vt:lpstr>Parent Cooperatives</vt:lpstr>
      <vt:lpstr>Laboratory School </vt:lpstr>
      <vt:lpstr>High School Child Care Programs</vt:lpstr>
      <vt:lpstr>Sponsorship of Early Childhood Centers</vt:lpstr>
      <vt:lpstr>Public Sponsorship</vt:lpstr>
      <vt:lpstr>Private Sponsorship</vt:lpstr>
      <vt:lpstr>Employer Sponsorship</vt:lpstr>
      <vt:lpstr>Selecting a child Care Program</vt:lpstr>
      <vt:lpstr>The Selection Process</vt:lpstr>
      <vt:lpstr>Center Accreditation</vt:lpstr>
    </vt:vector>
  </TitlesOfParts>
  <Company>School District of Clay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part 1</dc:title>
  <dc:creator>Windows User</dc:creator>
  <cp:lastModifiedBy>Windows User</cp:lastModifiedBy>
  <cp:revision>16</cp:revision>
  <dcterms:created xsi:type="dcterms:W3CDTF">2015-12-04T16:20:45Z</dcterms:created>
  <dcterms:modified xsi:type="dcterms:W3CDTF">2015-12-09T16:37:48Z</dcterms:modified>
</cp:coreProperties>
</file>